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2" r:id="rId5"/>
    <p:sldId id="265" r:id="rId6"/>
    <p:sldId id="266" r:id="rId7"/>
    <p:sldId id="267" r:id="rId8"/>
    <p:sldId id="268" r:id="rId9"/>
    <p:sldId id="269" r:id="rId10"/>
    <p:sldId id="271" r:id="rId11"/>
    <p:sldId id="270" r:id="rId12"/>
    <p:sldId id="272" r:id="rId13"/>
    <p:sldId id="273" r:id="rId14"/>
    <p:sldId id="274" r:id="rId15"/>
    <p:sldId id="275" r:id="rId16"/>
    <p:sldId id="260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1C3"/>
    <a:srgbClr val="5D9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EF83A-8746-4923-843C-ABAA4BB2834D}" type="datetimeFigureOut">
              <a:rPr lang="lv-LV" smtClean="0"/>
              <a:t>30.08.2018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D4EA3-CB35-41ED-8420-4956B25A2E6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0206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4EA3-CB35-41ED-8420-4956B25A2E6C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903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ashtag/%C5%ABdensparbr%C4%ABvu?source=feed_text&amp;__xts__%5b0%5d=68.ARBVk0BVmiXfSvW7toJIjMbs1vnzP1Cvz6pA4k9xhe01EXzMw8H-aJ25BmMkrEhJb-It5AJD9fWEKDf-jcIlM0NT6q3YfwK8JCIUYUXwljFgWrWcLFVdZEdYSRlbWR-ckhKvSxw&amp;__tn__=K-R" TargetMode="External"/><Relationship Id="rId3" Type="http://schemas.openxmlformats.org/officeDocument/2006/relationships/image" Target="../media/image20.jpeg"/><Relationship Id="rId7" Type="http://schemas.openxmlformats.org/officeDocument/2006/relationships/hyperlink" Target="https://www.facebook.com/hashtag/sarunufestivalslampa?source=feed_text&amp;__xts__%5b0%5d=68.ARBVk0BVmiXfSvW7toJIjMbs1vnzP1Cvz6pA4k9xhe01EXzMw8H-aJ25BmMkrEhJb-It5AJD9fWEKDf-jcIlM0NT6q3YfwK8JCIUYUXwljFgWrWcLFVdZEdYSRlbWR-ckhKvSxw&amp;__tn__=K-R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hashtag/dzeram%C5%ABdeninokr%C4%81na?source=feed_text&amp;__xts__%5b0%5d=68.ARBVk0BVmiXfSvW7toJIjMbs1vnzP1Cvz6pA4k9xhe01EXzMw8H-aJ25BmMkrEhJb-It5AJD9fWEKDf-jcIlM0NT6q3YfwK8JCIUYUXwljFgWrWcLFVdZEdYSRlbWR-ckhKvSxw&amp;__tn__=K-R" TargetMode="External"/><Relationship Id="rId11" Type="http://schemas.openxmlformats.org/officeDocument/2006/relationships/hyperlink" Target="https://www.facebook.com/hashtag/videidraudz%C4%ABgi?source=feed_text&amp;__xts__%5b0%5d=68.ARBVk0BVmiXfSvW7toJIjMbs1vnzP1Cvz6pA4k9xhe01EXzMw8H-aJ25BmMkrEhJb-It5AJD9fWEKDf-jcIlM0NT6q3YfwK8JCIUYUXwljFgWrWcLFVdZEdYSRlbWR-ckhKvSxw&amp;__tn__=K-R" TargetMode="External"/><Relationship Id="rId5" Type="http://schemas.openxmlformats.org/officeDocument/2006/relationships/image" Target="../media/image22.jpeg"/><Relationship Id="rId10" Type="http://schemas.openxmlformats.org/officeDocument/2006/relationships/hyperlink" Target="https://www.facebook.com/hashtag/uzpildipudeli?source=feed_text&amp;__xts__%5b0%5d=68.ARBVk0BVmiXfSvW7toJIjMbs1vnzP1Cvz6pA4k9xhe01EXzMw8H-aJ25BmMkrEhJb-It5AJD9fWEKDf-jcIlM0NT6q3YfwK8JCIUYUXwljFgWrWcLFVdZEdYSRlbWR-ckhKvSxw&amp;__tn__=K-R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www.facebook.com/hashtag/%C5%ABvitam%C4%ABns?source=feed_text&amp;__xts__%5b0%5d=68.ARBVk0BVmiXfSvW7toJIjMbs1vnzP1Cvz6pA4k9xhe01EXzMw8H-aJ25BmMkrEhJb-It5AJD9fWEKDf-jcIlM0NT6q3YfwK8JCIUYUXwljFgWrWcLFVdZEdYSRlbWR-ckhKvSxw&amp;__tn__=K-R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lr1.lsm.lv/lv/raksts/zinamais-nezinamaja/u-vitamins-jeb-dzerama-udens-kvalitate.a104658/" TargetMode="External"/><Relationship Id="rId13" Type="http://schemas.openxmlformats.org/officeDocument/2006/relationships/hyperlink" Target="http://www.db.lv/zinas/uzsak-bezmaksas-u-vitamina-nodrosinasanu-sabiedriskas-vietas-47329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9.svg"/><Relationship Id="rId12" Type="http://schemas.openxmlformats.org/officeDocument/2006/relationships/hyperlink" Target="http://veselam.la.lv/2018/07/16/video-krana-udens-dross-bet-cilveki-izvairas-dzert-sak-kampan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hyperlink" Target="https://issuu.com/rigastehniskauniversitate/docs/rtu_design_lab_lampa_koka_2018__1_" TargetMode="External"/><Relationship Id="rId5" Type="http://schemas.openxmlformats.org/officeDocument/2006/relationships/image" Target="../media/image27.svg"/><Relationship Id="rId10" Type="http://schemas.openxmlformats.org/officeDocument/2006/relationships/hyperlink" Target="https://nra.lv/veseliba/240324-kapec-parmaksat-latvija-drosi-varot-dzert-udeni-no-krana.htm" TargetMode="External"/><Relationship Id="rId4" Type="http://schemas.openxmlformats.org/officeDocument/2006/relationships/image" Target="../media/image24.png"/><Relationship Id="rId9" Type="http://schemas.openxmlformats.org/officeDocument/2006/relationships/hyperlink" Target="https://skaties.lv/zinas/latvija/iedzivotaji-neuzticas-krana-udens-kvalitatei-uzsakta-kampana-lai-kliedetu-baza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>
            <a:extLst>
              <a:ext uri="{FF2B5EF4-FFF2-40B4-BE49-F238E27FC236}">
                <a16:creationId xmlns:a16="http://schemas.microsoft.com/office/drawing/2014/main" xmlns="" id="{64FBD73E-DDB9-4070-9A35-BE371302B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594821" cy="2286000"/>
          </a:xfrm>
        </p:spPr>
        <p:txBody>
          <a:bodyPr>
            <a:normAutofit/>
          </a:bodyPr>
          <a:lstStyle/>
          <a:p>
            <a:endParaRPr lang="lv-LV" dirty="0">
              <a:solidFill>
                <a:srgbClr val="4681C3"/>
              </a:solidFill>
            </a:endParaRPr>
          </a:p>
          <a:p>
            <a:r>
              <a:rPr lang="lv-LV" sz="4000" dirty="0">
                <a:solidFill>
                  <a:srgbClr val="4681C3"/>
                </a:solidFill>
                <a:latin typeface="Unica One" panose="02000506000000020004" pitchFamily="2" charset="-70"/>
              </a:rPr>
              <a:t>#</a:t>
            </a:r>
            <a:r>
              <a:rPr lang="lv-LV" sz="4000" dirty="0" err="1">
                <a:solidFill>
                  <a:srgbClr val="4681C3"/>
                </a:solidFill>
                <a:latin typeface="Unica One" panose="02000506000000020004" pitchFamily="2" charset="-70"/>
              </a:rPr>
              <a:t>DzeramŪdeniNoKrāna</a:t>
            </a:r>
            <a:endParaRPr lang="lv-LV" sz="4000" dirty="0">
              <a:solidFill>
                <a:srgbClr val="4681C3"/>
              </a:solidFill>
              <a:latin typeface="Unica One" panose="02000506000000020004" pitchFamily="2" charset="-70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DBED9552-EAB0-47F9-95D4-5DF363A3E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154" y="1143000"/>
            <a:ext cx="3189712" cy="3185220"/>
          </a:xfrm>
          <a:prstGeom prst="rect">
            <a:avLst/>
          </a:prstGeom>
        </p:spPr>
      </p:pic>
      <p:pic>
        <p:nvPicPr>
          <p:cNvPr id="9" name="Grafika 8" descr="Bultiņa: rotācija pa kreisi">
            <a:extLst>
              <a:ext uri="{FF2B5EF4-FFF2-40B4-BE49-F238E27FC236}">
                <a16:creationId xmlns:a16="http://schemas.microsoft.com/office/drawing/2014/main" xmlns="" id="{329B14D2-237E-4798-B4BB-1D4E228B1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9597760">
            <a:off x="1499197" y="3792239"/>
            <a:ext cx="1559522" cy="15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3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D800DB57-995A-4E4D-8247-9853193E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35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79E28C49-3992-4C99-8891-120D4D26D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6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38668C4A-6335-4071-98B5-13316947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0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677EA50E-6FFF-4292-9B67-9D34FFF7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4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02F54D8C-B660-4E2D-8F45-A559857C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3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43E826EA-D1D8-4271-AEE0-A3C6B0174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87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xmlns="" id="{F1719D88-8ADA-4A06-8EEF-BD968AC4A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075" y="1425125"/>
            <a:ext cx="2866603" cy="2149953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xmlns="" id="{449DB054-227B-44FA-8E25-8FA800B12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003" y="1066799"/>
            <a:ext cx="2149953" cy="2866604"/>
          </a:xfrm>
          <a:prstGeom prst="rect">
            <a:avLst/>
          </a:prstGeom>
        </p:spPr>
      </p:pic>
      <p:pic>
        <p:nvPicPr>
          <p:cNvPr id="6" name="Attēls 5" descr="Attēls, kurā ir persona, vīrietis, iekštelpa&#10;&#10;Apraksts izveidots ar augstu ticamību">
            <a:extLst>
              <a:ext uri="{FF2B5EF4-FFF2-40B4-BE49-F238E27FC236}">
                <a16:creationId xmlns:a16="http://schemas.microsoft.com/office/drawing/2014/main" xmlns="" id="{30D315EC-993E-431A-8D57-7E05D16CA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2282" y="1425125"/>
            <a:ext cx="2866603" cy="2149952"/>
          </a:xfrm>
          <a:prstGeom prst="rect">
            <a:avLst/>
          </a:prstGeom>
        </p:spPr>
      </p:pic>
      <p:sp>
        <p:nvSpPr>
          <p:cNvPr id="14" name="Virsraksts 13">
            <a:extLst>
              <a:ext uri="{FF2B5EF4-FFF2-40B4-BE49-F238E27FC236}">
                <a16:creationId xmlns:a16="http://schemas.microsoft.com/office/drawing/2014/main" xmlns="" id="{DEB12BC0-3D2A-42D3-B274-BFF3AA7FD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-191589"/>
            <a:ext cx="7772400" cy="1470025"/>
          </a:xfrm>
        </p:spPr>
        <p:txBody>
          <a:bodyPr>
            <a:normAutofit/>
          </a:bodyPr>
          <a:lstStyle/>
          <a:p>
            <a:r>
              <a:rPr lang="lv-LV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</a:rPr>
              <a:t>LŪKA sarunu festivālā </a:t>
            </a:r>
            <a:r>
              <a:rPr lang="lv-LV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</a:rPr>
              <a:t>LAMPA</a:t>
            </a:r>
            <a:r>
              <a:rPr lang="lv-LV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</a:rPr>
              <a:t> </a:t>
            </a:r>
            <a:r>
              <a:rPr lang="lv-LV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</a:rPr>
              <a:t>(Cēsis)</a:t>
            </a:r>
            <a:endParaRPr lang="lv-LV" sz="4000" dirty="0">
              <a:solidFill>
                <a:schemeClr val="tx1">
                  <a:lumMod val="75000"/>
                  <a:lumOff val="25000"/>
                </a:schemeClr>
              </a:solidFill>
              <a:latin typeface="Unica One" panose="02000506000000020004" pitchFamily="2" charset="-7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123742DE-DF16-4171-A2FE-367E9CAAD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99466"/>
            <a:ext cx="7690471" cy="14157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4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Ū vitamīna Ūdens bārs sarunu festivālā LAMPA! </a:t>
            </a:r>
          </a:p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v-LV" altLang="lv-LV" sz="1200" dirty="0">
                <a:solidFill>
                  <a:srgbClr val="1D2129"/>
                </a:solidFill>
                <a:latin typeface="Unica One" panose="02000506000000020004" pitchFamily="2" charset="-70"/>
              </a:rPr>
              <a:t>Ū</a:t>
            </a:r>
            <a:r>
              <a:rPr kumimoji="0" lang="lv-LV" altLang="lv-LV" sz="1200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dens 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degustācijā neuzvarēja "fasētie ūdeņi</a:t>
            </a:r>
            <a:r>
              <a:rPr kumimoji="0" lang="lv-LV" altLang="lv-LV" sz="1200" b="0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", 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jo garšas rezultāts starp krāna un fasēto ūdeni bija neizšķirts, kas nozīmē - par garšu nevajag pārmaksāt 1000 reižu!</a:t>
            </a:r>
            <a:r>
              <a:rPr kumimoji="0" lang="lv-LV" altLang="lv-LV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nica One" panose="02000506000000020004" pitchFamily="2" charset="-70"/>
              </a:rPr>
              <a:t/>
            </a:r>
            <a:br>
              <a:rPr kumimoji="0" lang="lv-LV" altLang="lv-LV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nica One" panose="02000506000000020004" pitchFamily="2" charset="-70"/>
              </a:rPr>
            </a:b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Ū vitamīns un </a:t>
            </a:r>
            <a:r>
              <a:rPr kumimoji="0" lang="lv-LV" altLang="lv-LV" sz="1200" b="0" i="0" u="none" strike="noStrike" cap="none" normalizeH="0" baseline="0" dirty="0" err="1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Cēsu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 ūdensapgādes uzņēmums "Vinda" veldzējuši slāpes aptuveni 4000 apmeklētājiem! Un tas izmaksāja ne vairāk kā 2 EUR! Esam kliedējuši vairāku simtu apmeklētāju skepsi par krāna ūdens kvalitāti un garšu! Un uz kādas festivāla dalībnieces jautājumu - Kad šis ūdens būs pieejams tirdzniecībā? Atbilde bija un ir - šis ūdens jau ir pieejams jums katram ikdienā un tieši no krāna! 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6"/>
              </a:rPr>
              <a:t>#</a:t>
            </a:r>
            <a:r>
              <a:rPr kumimoji="0" lang="lv-LV" altLang="lv-LV" sz="1200" b="0" i="0" u="none" strike="noStrike" cap="none" normalizeH="0" baseline="0" dirty="0" err="1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6"/>
              </a:rPr>
              <a:t>DzeramŪdeniNoKrāna</a:t>
            </a:r>
            <a:r>
              <a:rPr kumimoji="0" lang="lv-LV" altLang="lv-LV" sz="1200" b="0" i="0" u="none" strike="noStrike" cap="none" normalizeH="0" baseline="0" dirty="0" err="1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7"/>
              </a:rPr>
              <a:t>#SarunufestivalsLampa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 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8"/>
              </a:rPr>
              <a:t>#</a:t>
            </a:r>
            <a:r>
              <a:rPr kumimoji="0" lang="lv-LV" altLang="lv-LV" sz="1200" b="0" i="0" u="none" strike="noStrike" cap="none" normalizeH="0" baseline="0" dirty="0" err="1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8"/>
              </a:rPr>
              <a:t>ŪdensParBrīvu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 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9"/>
              </a:rPr>
              <a:t>#</a:t>
            </a:r>
            <a:r>
              <a:rPr kumimoji="0" lang="lv-LV" altLang="lv-LV" sz="1200" b="0" i="0" u="none" strike="noStrike" cap="none" normalizeH="0" baseline="0" dirty="0" err="1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9"/>
              </a:rPr>
              <a:t>Ūvitamīns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1D2129"/>
                </a:solidFill>
                <a:effectLst/>
                <a:latin typeface="Unica One" panose="02000506000000020004" pitchFamily="2" charset="-70"/>
              </a:rPr>
              <a:t> </a:t>
            </a:r>
            <a:r>
              <a:rPr kumimoji="0" lang="lv-LV" altLang="lv-LV" sz="1200" b="0" i="0" u="none" strike="noStrike" cap="none" normalizeH="0" baseline="0" dirty="0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10"/>
              </a:rPr>
              <a:t>#</a:t>
            </a:r>
            <a:r>
              <a:rPr kumimoji="0" lang="lv-LV" altLang="lv-LV" sz="1200" b="0" i="0" u="none" strike="noStrike" cap="none" normalizeH="0" baseline="0" dirty="0" err="1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10"/>
              </a:rPr>
              <a:t>UzpildiPudeli</a:t>
            </a:r>
            <a:r>
              <a:rPr kumimoji="0" lang="lv-LV" altLang="lv-LV" sz="1200" b="0" i="0" u="none" strike="noStrike" cap="none" normalizeH="0" baseline="0" dirty="0" err="1">
                <a:ln>
                  <a:noFill/>
                </a:ln>
                <a:solidFill>
                  <a:srgbClr val="365899"/>
                </a:solidFill>
                <a:effectLst/>
                <a:latin typeface="Unica One" panose="02000506000000020004" pitchFamily="2" charset="-70"/>
                <a:hlinkClick r:id="rId11"/>
              </a:rPr>
              <a:t>#VideiDraudzīgi</a:t>
            </a:r>
            <a:r>
              <a:rPr kumimoji="0" lang="lv-LV" altLang="lv-LV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nica One" panose="02000506000000020004" pitchFamily="2" charset="-70"/>
              </a:rPr>
              <a:t> </a:t>
            </a:r>
            <a:endParaRPr kumimoji="0" lang="lv-LV" altLang="lv-LV" sz="1200" b="0" i="0" u="none" strike="noStrike" cap="none" normalizeH="0" baseline="0" dirty="0">
              <a:ln>
                <a:noFill/>
              </a:ln>
              <a:solidFill>
                <a:srgbClr val="1D2129"/>
              </a:solidFill>
              <a:effectLst/>
              <a:latin typeface="Unica One" panose="02000506000000020004" pitchFamily="2" charset="-70"/>
            </a:endParaRPr>
          </a:p>
        </p:txBody>
      </p:sp>
      <p:pic>
        <p:nvPicPr>
          <p:cNvPr id="1030" name="Picture 6" descr="https://static.xx.fbcdn.net/images/emoji.php/v9/f4c/1/16/1f642.png">
            <a:extLst>
              <a:ext uri="{FF2B5EF4-FFF2-40B4-BE49-F238E27FC236}">
                <a16:creationId xmlns:a16="http://schemas.microsoft.com/office/drawing/2014/main" xmlns="" id="{752CD53C-E6DF-4F46-BC46-CB2EF906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75" y="-304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710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C90E4400-A36E-4650-995A-30B70B96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</a:rPr>
              <a:t>Par Ū vitamīnu</a:t>
            </a:r>
            <a:endParaRPr lang="en-US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xmlns="" id="{99582A39-53CC-40D6-BDC7-C082AF41E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337" y="1702114"/>
            <a:ext cx="6327866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</a:rPr>
              <a:t>TV un  </a:t>
            </a:r>
            <a:r>
              <a:rPr lang="lv-LV" dirty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</a:rPr>
              <a:t>radio raidījumā</a:t>
            </a:r>
            <a:endParaRPr lang="en-US" sz="3600" dirty="0"/>
          </a:p>
        </p:txBody>
      </p:sp>
      <p:sp>
        <p:nvSpPr>
          <p:cNvPr id="6" name="Blokshēma: savienotājs 5">
            <a:extLst>
              <a:ext uri="{FF2B5EF4-FFF2-40B4-BE49-F238E27FC236}">
                <a16:creationId xmlns:a16="http://schemas.microsoft.com/office/drawing/2014/main" xmlns="" id="{084F4F7D-9B82-4E30-9317-AB0D81837E16}"/>
              </a:ext>
            </a:extLst>
          </p:cNvPr>
          <p:cNvSpPr/>
          <p:nvPr/>
        </p:nvSpPr>
        <p:spPr>
          <a:xfrm>
            <a:off x="622663" y="1813082"/>
            <a:ext cx="1371600" cy="1371600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7" descr="Radio">
            <a:extLst>
              <a:ext uri="{FF2B5EF4-FFF2-40B4-BE49-F238E27FC236}">
                <a16:creationId xmlns:a16="http://schemas.microsoft.com/office/drawing/2014/main" xmlns="" id="{EC9226AA-619A-47D9-978D-989415BED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6300" y="1983477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3777B4-EF13-4536-B537-B3D7D1278E24}"/>
              </a:ext>
            </a:extLst>
          </p:cNvPr>
          <p:cNvSpPr txBox="1"/>
          <p:nvPr/>
        </p:nvSpPr>
        <p:spPr>
          <a:xfrm>
            <a:off x="1774371" y="3292615"/>
            <a:ext cx="46830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</a:rPr>
              <a:t>20 digitālo mediju publikācijas </a:t>
            </a:r>
            <a:endParaRPr lang="lv-LV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Unica One" panose="02000506000000020004" pitchFamily="2" charset="-70"/>
            </a:endParaRPr>
          </a:p>
          <a:p>
            <a:pPr algn="ctr"/>
            <a:r>
              <a:rPr lang="lv-LV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</a:rPr>
              <a:t>(nacionāla </a:t>
            </a:r>
            <a:r>
              <a:rPr lang="lv-LV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</a:rPr>
              <a:t>un reģionāla mēroga)</a:t>
            </a:r>
          </a:p>
          <a:p>
            <a:pPr algn="r"/>
            <a:endParaRPr lang="en-US" dirty="0"/>
          </a:p>
        </p:txBody>
      </p:sp>
      <p:sp>
        <p:nvSpPr>
          <p:cNvPr id="10" name="Blokshēma: savienotājs 9">
            <a:extLst>
              <a:ext uri="{FF2B5EF4-FFF2-40B4-BE49-F238E27FC236}">
                <a16:creationId xmlns:a16="http://schemas.microsoft.com/office/drawing/2014/main" xmlns="" id="{B6CDF7C1-5671-469C-AC7C-B4372444CE61}"/>
              </a:ext>
            </a:extLst>
          </p:cNvPr>
          <p:cNvSpPr/>
          <p:nvPr/>
        </p:nvSpPr>
        <p:spPr>
          <a:xfrm>
            <a:off x="6343105" y="3110911"/>
            <a:ext cx="1371600" cy="1371600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a 10" descr="Atvērta aploksne">
            <a:extLst>
              <a:ext uri="{FF2B5EF4-FFF2-40B4-BE49-F238E27FC236}">
                <a16:creationId xmlns:a16="http://schemas.microsoft.com/office/drawing/2014/main" xmlns="" id="{4A652F13-91FC-4BCC-8D85-DFACF24D4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71705" y="331857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D90980E-9EB0-4C5C-8838-39394668020D}"/>
              </a:ext>
            </a:extLst>
          </p:cNvPr>
          <p:cNvSpPr txBox="1"/>
          <p:nvPr/>
        </p:nvSpPr>
        <p:spPr>
          <a:xfrm>
            <a:off x="2057824" y="2371590"/>
            <a:ext cx="6794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i="1" u="sng" dirty="0">
                <a:latin typeface="Unica One" panose="02000506000000020004" pitchFamily="2" charset="-70"/>
                <a:hlinkClick r:id="rId8"/>
              </a:rPr>
              <a:t>http://lr1.lsm.lv/lv/raksts/zinamais-nezinamaja/u-vitamins-jeb-dzerama-udens-kvalitate.a104658/</a:t>
            </a:r>
            <a:endParaRPr lang="lv-LV" sz="1200" i="1" u="sng" dirty="0">
              <a:latin typeface="Unica One" panose="02000506000000020004" pitchFamily="2" charset="-70"/>
            </a:endParaRPr>
          </a:p>
          <a:p>
            <a:r>
              <a:rPr lang="lv-LV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  <a:hlinkClick r:id="rId9"/>
              </a:rPr>
              <a:t>https://skaties.lv/zinas/latvija/iedzivotaji-neuzticas-krana-udens-kvalitatei-uzsakta-kampana-lai-kliedetu-bazas</a:t>
            </a:r>
            <a:r>
              <a:rPr lang="lv-LV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  <a:hlinkClick r:id="rId9"/>
              </a:rPr>
              <a:t>/</a:t>
            </a:r>
            <a:r>
              <a:rPr lang="lv-LV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nica One" panose="02000506000000020004" pitchFamily="2" charset="-70"/>
              </a:rPr>
              <a:t> </a:t>
            </a:r>
            <a:endParaRPr lang="lv-LV" sz="1200" i="1" dirty="0">
              <a:solidFill>
                <a:schemeClr val="tx1">
                  <a:lumMod val="85000"/>
                  <a:lumOff val="15000"/>
                </a:schemeClr>
              </a:solidFill>
              <a:latin typeface="Unica One" panose="02000506000000020004" pitchFamily="2" charset="-7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D7387CA-2734-48EA-9064-32B98F44CBDC}"/>
              </a:ext>
            </a:extLst>
          </p:cNvPr>
          <p:cNvSpPr txBox="1"/>
          <p:nvPr/>
        </p:nvSpPr>
        <p:spPr>
          <a:xfrm>
            <a:off x="1946366" y="5046932"/>
            <a:ext cx="806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  <a:hlinkClick r:id="rId10"/>
              </a:rPr>
              <a:t>https://nra.lv/veseliba/240324-kapec-parmaksat-latvija-drosi-varot-dzert-udeni-no-krana.htm</a:t>
            </a:r>
            <a:endParaRPr lang="lv-LV" sz="1200" i="1" dirty="0">
              <a:solidFill>
                <a:schemeClr val="tx1">
                  <a:lumMod val="75000"/>
                  <a:lumOff val="25000"/>
                </a:schemeClr>
              </a:solidFill>
              <a:latin typeface="Unica One" panose="02000506000000020004" pitchFamily="2" charset="-70"/>
            </a:endParaRPr>
          </a:p>
          <a:p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6F14AA-D491-4804-B452-C9E09A95994C}"/>
              </a:ext>
            </a:extLst>
          </p:cNvPr>
          <p:cNvSpPr txBox="1"/>
          <p:nvPr/>
        </p:nvSpPr>
        <p:spPr>
          <a:xfrm>
            <a:off x="1946366" y="5382280"/>
            <a:ext cx="806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i="1" dirty="0">
                <a:latin typeface="Unica One" panose="02000506000000020004" pitchFamily="2" charset="-70"/>
                <a:hlinkClick r:id="rId11"/>
              </a:rPr>
              <a:t>https://issuu.com/rigastehniskauniversitate/docs/rtu_design_lab_lampa_koka_2018__1</a:t>
            </a:r>
            <a:r>
              <a:rPr lang="lv-LV" sz="1200" dirty="0">
                <a:latin typeface="Unica One" panose="02000506000000020004" pitchFamily="2" charset="-70"/>
                <a:hlinkClick r:id="rId11"/>
              </a:rPr>
              <a:t>_</a:t>
            </a:r>
            <a:endParaRPr lang="lv-LV" sz="1200" dirty="0">
              <a:latin typeface="Unica One" panose="02000506000000020004" pitchFamily="2" charset="-70"/>
            </a:endParaRPr>
          </a:p>
          <a:p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919172-198C-4A9B-BDDD-021F5CDC68DC}"/>
              </a:ext>
            </a:extLst>
          </p:cNvPr>
          <p:cNvSpPr txBox="1"/>
          <p:nvPr/>
        </p:nvSpPr>
        <p:spPr>
          <a:xfrm>
            <a:off x="1926772" y="5691116"/>
            <a:ext cx="806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i="1" dirty="0">
                <a:latin typeface="Unica One" panose="02000506000000020004" pitchFamily="2" charset="-70"/>
                <a:hlinkClick r:id="rId12"/>
              </a:rPr>
              <a:t>http://veselam.la.lv/2018/07/16/video-krana-udens-dross-bet-cilveki-izvairas-dzert-sak-kampanu/</a:t>
            </a:r>
            <a:endParaRPr lang="lv-LV" sz="1200" i="1" dirty="0">
              <a:latin typeface="Unica One" panose="02000506000000020004" pitchFamily="2" charset="-70"/>
            </a:endParaRPr>
          </a:p>
          <a:p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2ACBA3F-3D0E-483D-9947-D14D75FA8B14}"/>
              </a:ext>
            </a:extLst>
          </p:cNvPr>
          <p:cNvSpPr txBox="1"/>
          <p:nvPr/>
        </p:nvSpPr>
        <p:spPr>
          <a:xfrm>
            <a:off x="1946366" y="4688747"/>
            <a:ext cx="806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i="1" dirty="0">
                <a:latin typeface="Unica One" panose="02000506000000020004" pitchFamily="2" charset="-70"/>
                <a:hlinkClick r:id="rId13"/>
              </a:rPr>
              <a:t>http://www.db.lv/zinas/uzsak-bezmaksas-u-vitamina-nodrosinasanu-sabiedriskas-vietas-473294</a:t>
            </a:r>
            <a:endParaRPr lang="lv-LV" sz="1200" i="1" dirty="0">
              <a:latin typeface="Unica One" panose="02000506000000020004" pitchFamily="2" charset="-7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334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41AE5B84-6B36-4F6A-ACC8-99EA4E7E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37" y="43434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lv-LV" sz="4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</a:rPr>
              <a:t>Kāpēc ū vitamīns?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xmlns="" id="{DC2F02D9-7E4D-4548-A3A8-E2E301680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/>
          <a:lstStyle/>
          <a:p>
            <a:pPr algn="ctr"/>
            <a:r>
              <a:rPr lang="lv-LV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Unica One" panose="02000506000000020004" pitchFamily="2" charset="-70"/>
              </a:rPr>
              <a:t>KĀPĒC KAMPAŅA?</a:t>
            </a:r>
          </a:p>
          <a:p>
            <a:endParaRPr lang="lv-LV" sz="3200" dirty="0">
              <a:solidFill>
                <a:schemeClr val="tx1"/>
              </a:solidFill>
              <a:latin typeface="Unica One" panose="02000506000000020004" pitchFamily="2" charset="-70"/>
            </a:endParaRPr>
          </a:p>
          <a:p>
            <a:endParaRPr lang="lv-LV" dirty="0"/>
          </a:p>
        </p:txBody>
      </p:sp>
      <p:pic>
        <p:nvPicPr>
          <p:cNvPr id="5" name="Grafika 4" descr="Palīdzība">
            <a:extLst>
              <a:ext uri="{FF2B5EF4-FFF2-40B4-BE49-F238E27FC236}">
                <a16:creationId xmlns:a16="http://schemas.microsoft.com/office/drawing/2014/main" xmlns="" id="{1D2EDA0C-1CE4-4B42-97A3-AF9EBF0C9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11153" y="1950520"/>
            <a:ext cx="2121693" cy="21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2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F0540F5F-7E89-4072-AE99-0974B810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/>
              <a:t/>
            </a:r>
            <a:br>
              <a:rPr lang="lv-LV"/>
            </a:b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xmlns="" id="{D0837111-7700-461E-B71E-BCD2197F7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638"/>
            <a:ext cx="4245588" cy="6049962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xmlns="" id="{7D7D1068-1A03-4B2A-A688-AFFE9287F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434" y="274638"/>
            <a:ext cx="4038686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8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70FEBD58-DB58-452B-A74C-F7E4C7E38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19D88BCF-71F2-4ED6-A8FA-F8F8BC888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0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5A425D7C-0488-4142-A110-4BB0A6400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1D7CAD45-20FB-478C-B228-7EA9D0CF1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8359EE55-C82F-4085-9B04-EC0DCDFE0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8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xmlns="" id="{E812DD4E-F89F-4214-960E-4D653A8FB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282065"/>
            <a:ext cx="8178799" cy="42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4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94</Words>
  <Application>Microsoft Office PowerPoint</Application>
  <PresentationFormat>Slaidrāde ekrānā (4:3)</PresentationFormat>
  <Paragraphs>19</Paragraphs>
  <Slides>17</Slides>
  <Notes>1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17</vt:i4>
      </vt:variant>
    </vt:vector>
  </HeadingPairs>
  <TitlesOfParts>
    <vt:vector size="18" baseType="lpstr">
      <vt:lpstr>Office Theme</vt:lpstr>
      <vt:lpstr>PowerPoint prezentācija</vt:lpstr>
      <vt:lpstr>Kāpēc ū vitamīns?</vt:lpstr>
      <vt:lpstr>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LŪKA sarunu festivālā LAMPA (Cēsis)</vt:lpstr>
      <vt:lpstr>Par Ū vitamīnu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Juris Salenieks</dc:creator>
  <cp:lastModifiedBy>Marika Pētersone</cp:lastModifiedBy>
  <cp:revision>31</cp:revision>
  <dcterms:created xsi:type="dcterms:W3CDTF">2018-08-23T10:40:20Z</dcterms:created>
  <dcterms:modified xsi:type="dcterms:W3CDTF">2018-08-30T13:12:57Z</dcterms:modified>
</cp:coreProperties>
</file>